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0" r:id="rId2"/>
  </p:sldMasterIdLst>
  <p:handoutMasterIdLst>
    <p:handoutMasterId r:id="rId18"/>
  </p:handoutMasterIdLst>
  <p:sldIdLst>
    <p:sldId id="256" r:id="rId3"/>
    <p:sldId id="257" r:id="rId4"/>
    <p:sldId id="258" r:id="rId5"/>
    <p:sldId id="272" r:id="rId6"/>
    <p:sldId id="259" r:id="rId7"/>
    <p:sldId id="270" r:id="rId8"/>
    <p:sldId id="261" r:id="rId9"/>
    <p:sldId id="266" r:id="rId10"/>
    <p:sldId id="262" r:id="rId11"/>
    <p:sldId id="263" r:id="rId12"/>
    <p:sldId id="269" r:id="rId13"/>
    <p:sldId id="265" r:id="rId14"/>
    <p:sldId id="267" r:id="rId15"/>
    <p:sldId id="271" r:id="rId16"/>
    <p:sldId id="26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EE0B1-18CD-4748-ABAE-FD2C20B1FD65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474E-00A4-4A6D-8E36-6AC9A940F7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484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00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102879" y="147886"/>
            <a:ext cx="1440160" cy="864096"/>
          </a:xfrm>
          <a:prstGeom prst="rect">
            <a:avLst/>
          </a:prstGeom>
          <a:blipFill dpi="0" rotWithShape="1">
            <a:blip r:embed="rId2">
              <a:alphaModFix amt="6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691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16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25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16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10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383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93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07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39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391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279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541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201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745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556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11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281A3F0-6AE8-48BD-9025-9479E3F4C41D}" type="datetimeFigureOut">
              <a:rPr lang="es-ES" smtClean="0"/>
              <a:pPr/>
              <a:t>17/10/2018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DE71269-9909-4ACB-9A2A-2A78D6F8F0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614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Criterios%20selecci&#243;n%20alumnado%20Erasmus+.doc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ando.maria@indautxujesuitak.org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ECDIMA20180316_000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6096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28596" y="1000084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ea typeface="Batang" pitchFamily="18" charset="-127"/>
                <a:cs typeface="Adobe Devanagari" pitchFamily="18" charset="0"/>
              </a:rPr>
              <a:t>MOVILIDAD PARA PRÁCTICAS (SMT)</a:t>
            </a:r>
          </a:p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ea typeface="Batang" pitchFamily="18" charset="-127"/>
                <a:cs typeface="Adobe Devanagari" pitchFamily="18" charset="0"/>
              </a:rPr>
              <a:t>ERASMUS+</a:t>
            </a:r>
            <a:endParaRPr lang="en-GB" sz="3600" b="1" dirty="0" smtClean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  <a:ea typeface="Batang" pitchFamily="18" charset="-127"/>
              <a:cs typeface="Adobe Devanagari" pitchFamily="18" charset="0"/>
            </a:endParaRPr>
          </a:p>
          <a:p>
            <a:endParaRPr lang="es-ES" dirty="0"/>
          </a:p>
        </p:txBody>
      </p:sp>
      <p:pic>
        <p:nvPicPr>
          <p:cNvPr id="11" name="Picture 7" descr="cofinanci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65229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magen 1" descr="HETEL_LOGO-play-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92" y="138183"/>
            <a:ext cx="1987016" cy="9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6006"/>
            <a:ext cx="1617241" cy="100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latin typeface="Gill Sans MT" panose="020B0502020104020203" pitchFamily="34" charset="0"/>
                <a:cs typeface="Adobe Devanagari" pitchFamily="18" charset="0"/>
              </a:rPr>
              <a:t>¿POR QUÉ ERASMUS+?</a:t>
            </a:r>
          </a:p>
        </p:txBody>
      </p:sp>
      <p:pic>
        <p:nvPicPr>
          <p:cNvPr id="6" name="5 Imagen" descr="ERASMUS_get_job_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8572500" cy="42799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00034" y="5429264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altLang="es-ES" sz="2400" dirty="0" smtClean="0">
                <a:latin typeface="Script MT Bold" pitchFamily="66" charset="0"/>
                <a:cs typeface="Tahoma" pitchFamily="34" charset="0"/>
              </a:rPr>
              <a:t>Mejora tus posibilidades de tener empleo al mejorar tu currículum</a:t>
            </a:r>
          </a:p>
          <a:p>
            <a:pPr algn="ctr">
              <a:lnSpc>
                <a:spcPct val="150000"/>
              </a:lnSpc>
            </a:pPr>
            <a:r>
              <a:rPr lang="en-GB" altLang="es-ES" sz="2400" dirty="0" err="1" smtClean="0">
                <a:latin typeface="Script MT Bold" pitchFamily="66" charset="0"/>
                <a:cs typeface="Tahoma" pitchFamily="34" charset="0"/>
              </a:rPr>
              <a:t>Conoces</a:t>
            </a:r>
            <a:r>
              <a:rPr lang="en-GB" altLang="es-ES" sz="2400" dirty="0" smtClean="0">
                <a:latin typeface="Script MT Bold" pitchFamily="66" charset="0"/>
                <a:cs typeface="Tahoma" pitchFamily="34" charset="0"/>
              </a:rPr>
              <a:t> </a:t>
            </a:r>
            <a:r>
              <a:rPr lang="en-GB" altLang="es-ES" sz="2400" dirty="0" err="1" smtClean="0">
                <a:latin typeface="Script MT Bold" pitchFamily="66" charset="0"/>
                <a:cs typeface="Tahoma" pitchFamily="34" charset="0"/>
              </a:rPr>
              <a:t>directamente</a:t>
            </a:r>
            <a:r>
              <a:rPr lang="en-GB" altLang="es-ES" sz="2400" dirty="0" smtClean="0">
                <a:latin typeface="Script MT Bold" pitchFamily="66" charset="0"/>
                <a:cs typeface="Tahoma" pitchFamily="34" charset="0"/>
              </a:rPr>
              <a:t> </a:t>
            </a:r>
            <a:r>
              <a:rPr lang="en-GB" altLang="es-ES" sz="2400" dirty="0" err="1" smtClean="0">
                <a:latin typeface="Script MT Bold" pitchFamily="66" charset="0"/>
                <a:cs typeface="Tahoma" pitchFamily="34" charset="0"/>
              </a:rPr>
              <a:t>otra</a:t>
            </a:r>
            <a:r>
              <a:rPr lang="en-GB" altLang="es-ES" sz="2400" dirty="0" smtClean="0">
                <a:latin typeface="Script MT Bold" pitchFamily="66" charset="0"/>
                <a:cs typeface="Tahoma" pitchFamily="34" charset="0"/>
              </a:rPr>
              <a:t> </a:t>
            </a:r>
            <a:r>
              <a:rPr lang="en-GB" altLang="es-ES" sz="2400" dirty="0" err="1" smtClean="0">
                <a:latin typeface="Script MT Bold" pitchFamily="66" charset="0"/>
                <a:cs typeface="Tahoma" pitchFamily="34" charset="0"/>
              </a:rPr>
              <a:t>cultura</a:t>
            </a:r>
            <a:r>
              <a:rPr lang="en-GB" altLang="es-ES" sz="2400" dirty="0" smtClean="0">
                <a:latin typeface="Script MT Bold" pitchFamily="66" charset="0"/>
                <a:cs typeface="Tahoma" pitchFamily="34" charset="0"/>
              </a:rPr>
              <a:t> y </a:t>
            </a:r>
            <a:r>
              <a:rPr lang="en-GB" altLang="es-ES" sz="2400" dirty="0" err="1" smtClean="0">
                <a:latin typeface="Script MT Bold" pitchFamily="66" charset="0"/>
                <a:cs typeface="Tahoma" pitchFamily="34" charset="0"/>
              </a:rPr>
              <a:t>otro</a:t>
            </a:r>
            <a:r>
              <a:rPr lang="en-GB" altLang="es-ES" sz="2400" dirty="0" smtClean="0">
                <a:latin typeface="Script MT Bold" pitchFamily="66" charset="0"/>
                <a:cs typeface="Tahoma" pitchFamily="34" charset="0"/>
              </a:rPr>
              <a:t> </a:t>
            </a:r>
            <a:r>
              <a:rPr lang="en-GB" altLang="es-ES" sz="2400" dirty="0" err="1" smtClean="0">
                <a:latin typeface="Script MT Bold" pitchFamily="66" charset="0"/>
                <a:cs typeface="Tahoma" pitchFamily="34" charset="0"/>
              </a:rPr>
              <a:t>entorno</a:t>
            </a:r>
            <a:r>
              <a:rPr lang="en-GB" altLang="es-ES" sz="2400" dirty="0" smtClean="0">
                <a:latin typeface="Script MT Bold" pitchFamily="66" charset="0"/>
                <a:cs typeface="Tahoma" pitchFamily="34" charset="0"/>
              </a:rPr>
              <a:t> </a:t>
            </a:r>
            <a:r>
              <a:rPr lang="en-GB" altLang="es-ES" sz="2400" dirty="0" err="1" smtClean="0">
                <a:latin typeface="Script MT Bold" pitchFamily="66" charset="0"/>
                <a:cs typeface="Tahoma" pitchFamily="34" charset="0"/>
              </a:rPr>
              <a:t>laboral</a:t>
            </a:r>
            <a:endParaRPr lang="en-GB" altLang="es-ES" sz="2400" dirty="0" smtClean="0">
              <a:latin typeface="Script MT Bold" pitchFamily="66" charset="0"/>
              <a:cs typeface="Tahoma" pitchFamily="34" charset="0"/>
            </a:endParaRPr>
          </a:p>
          <a:p>
            <a:pPr algn="ctr"/>
            <a:endParaRPr lang="en-GB" altLang="es-ES" dirty="0" smtClean="0">
              <a:latin typeface="Script MT Bold" pitchFamily="66" charset="0"/>
              <a:cs typeface="Tahoma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latin typeface="Gill Sans MT" panose="020B0502020104020203" pitchFamily="34" charset="0"/>
                <a:cs typeface="Adobe Devanagari" pitchFamily="18" charset="0"/>
              </a:rPr>
              <a:t>INCONVENIENTES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50" y="1772816"/>
            <a:ext cx="5143504" cy="4355976"/>
          </a:xfrm>
        </p:spPr>
        <p:txBody>
          <a:bodyPr>
            <a:normAutofit/>
          </a:bodyPr>
          <a:lstStyle/>
          <a:p>
            <a:pPr marL="365760" indent="-256032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smtClean="0">
                <a:latin typeface="Gill Sans MT" panose="020B0502020104020203" pitchFamily="34" charset="0"/>
                <a:cs typeface="Adobe Devanagari" pitchFamily="18" charset="0"/>
              </a:rPr>
              <a:t>No son </a:t>
            </a:r>
            <a:r>
              <a:rPr lang="en-GB" b="1" dirty="0" err="1" smtClean="0">
                <a:latin typeface="Gill Sans MT" panose="020B0502020104020203" pitchFamily="34" charset="0"/>
                <a:cs typeface="Adobe Devanagari" pitchFamily="18" charset="0"/>
              </a:rPr>
              <a:t>para</a:t>
            </a:r>
            <a:r>
              <a:rPr lang="en-GB" b="1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b="1" dirty="0" err="1" smtClean="0">
                <a:latin typeface="Gill Sans MT" panose="020B0502020104020203" pitchFamily="34" charset="0"/>
                <a:cs typeface="Adobe Devanagari" pitchFamily="18" charset="0"/>
              </a:rPr>
              <a:t>todo</a:t>
            </a:r>
            <a:r>
              <a:rPr lang="en-GB" b="1" dirty="0" smtClean="0">
                <a:latin typeface="Gill Sans MT" panose="020B0502020104020203" pitchFamily="34" charset="0"/>
                <a:cs typeface="Adobe Devanagari" pitchFamily="18" charset="0"/>
              </a:rPr>
              <a:t> el </a:t>
            </a:r>
            <a:r>
              <a:rPr lang="en-GB" b="1" dirty="0" err="1" smtClean="0">
                <a:latin typeface="Gill Sans MT" panose="020B0502020104020203" pitchFamily="34" charset="0"/>
                <a:cs typeface="Adobe Devanagari" pitchFamily="18" charset="0"/>
              </a:rPr>
              <a:t>mundo</a:t>
            </a:r>
            <a:r>
              <a:rPr lang="en-GB" b="1" dirty="0" smtClean="0">
                <a:latin typeface="Gill Sans MT" panose="020B0502020104020203" pitchFamily="34" charset="0"/>
                <a:cs typeface="Adobe Devanagari" pitchFamily="18" charset="0"/>
              </a:rPr>
              <a:t>:</a:t>
            </a:r>
          </a:p>
          <a:p>
            <a:pPr marL="365760" indent="-256032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365760" indent="-256032">
              <a:buFont typeface="Wingdings 3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 dirty="0" err="1" smtClean="0">
                <a:latin typeface="Gill Sans MT" panose="020B0502020104020203" pitchFamily="34" charset="0"/>
                <a:cs typeface="Adobe Devanagari" pitchFamily="18" charset="0"/>
              </a:rPr>
              <a:t>Costumbres</a:t>
            </a:r>
            <a:r>
              <a:rPr lang="en-GB" sz="2200" dirty="0" smtClean="0">
                <a:latin typeface="Gill Sans MT" panose="020B0502020104020203" pitchFamily="34" charset="0"/>
                <a:cs typeface="Adobe Devanagari" pitchFamily="18" charset="0"/>
              </a:rPr>
              <a:t> y </a:t>
            </a:r>
            <a:r>
              <a:rPr lang="en-GB" sz="2200" dirty="0" err="1" smtClean="0">
                <a:latin typeface="Gill Sans MT" panose="020B0502020104020203" pitchFamily="34" charset="0"/>
                <a:cs typeface="Adobe Devanagari" pitchFamily="18" charset="0"/>
              </a:rPr>
              <a:t>entorno</a:t>
            </a:r>
            <a:r>
              <a:rPr lang="en-GB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sz="2200" dirty="0" err="1" smtClean="0">
                <a:latin typeface="Gill Sans MT" panose="020B0502020104020203" pitchFamily="34" charset="0"/>
                <a:cs typeface="Adobe Devanagari" pitchFamily="18" charset="0"/>
              </a:rPr>
              <a:t>laboral</a:t>
            </a:r>
            <a:r>
              <a:rPr lang="en-GB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sz="2200" dirty="0" err="1" smtClean="0">
                <a:latin typeface="Gill Sans MT" panose="020B0502020104020203" pitchFamily="34" charset="0"/>
                <a:cs typeface="Adobe Devanagari" pitchFamily="18" charset="0"/>
              </a:rPr>
              <a:t>diferentes</a:t>
            </a:r>
            <a:endParaRPr lang="en-GB" sz="22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365760" indent="-256032">
              <a:buFont typeface="Wingdings 3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 dirty="0" smtClean="0">
                <a:latin typeface="Gill Sans MT" panose="020B0502020104020203" pitchFamily="34" charset="0"/>
                <a:cs typeface="Adobe Devanagari" pitchFamily="18" charset="0"/>
              </a:rPr>
              <a:t>Los </a:t>
            </a:r>
            <a:r>
              <a:rPr lang="en-GB" sz="2200" dirty="0" err="1" smtClean="0">
                <a:latin typeface="Gill Sans MT" panose="020B0502020104020203" pitchFamily="34" charset="0"/>
                <a:cs typeface="Adobe Devanagari" pitchFamily="18" charset="0"/>
              </a:rPr>
              <a:t>problemas</a:t>
            </a:r>
            <a:r>
              <a:rPr lang="en-GB" sz="2200" dirty="0" smtClean="0">
                <a:latin typeface="Gill Sans MT" panose="020B0502020104020203" pitchFamily="34" charset="0"/>
                <a:cs typeface="Adobe Devanagari" pitchFamily="18" charset="0"/>
              </a:rPr>
              <a:t>, a </a:t>
            </a:r>
            <a:r>
              <a:rPr lang="en-GB" sz="2200" dirty="0" err="1" smtClean="0">
                <a:latin typeface="Gill Sans MT" panose="020B0502020104020203" pitchFamily="34" charset="0"/>
                <a:cs typeface="Adobe Devanagari" pitchFamily="18" charset="0"/>
              </a:rPr>
              <a:t>veces</a:t>
            </a:r>
            <a:r>
              <a:rPr lang="en-GB" sz="2200" dirty="0" smtClean="0">
                <a:latin typeface="Gill Sans MT" panose="020B0502020104020203" pitchFamily="34" charset="0"/>
                <a:cs typeface="Adobe Devanagari" pitchFamily="18" charset="0"/>
              </a:rPr>
              <a:t>, no se </a:t>
            </a:r>
            <a:r>
              <a:rPr lang="en-GB" sz="2200" dirty="0" err="1" smtClean="0">
                <a:latin typeface="Gill Sans MT" panose="020B0502020104020203" pitchFamily="34" charset="0"/>
                <a:cs typeface="Adobe Devanagari" pitchFamily="18" charset="0"/>
              </a:rPr>
              <a:t>resuelven</a:t>
            </a:r>
            <a:r>
              <a:rPr lang="en-GB" sz="2200" dirty="0" smtClean="0">
                <a:latin typeface="Gill Sans MT" panose="020B0502020104020203" pitchFamily="34" charset="0"/>
                <a:cs typeface="Adobe Devanagari" pitchFamily="18" charset="0"/>
              </a:rPr>
              <a:t> de </a:t>
            </a:r>
            <a:r>
              <a:rPr lang="en-GB" sz="2200" dirty="0" err="1" smtClean="0">
                <a:latin typeface="Gill Sans MT" panose="020B0502020104020203" pitchFamily="34" charset="0"/>
                <a:cs typeface="Adobe Devanagari" pitchFamily="18" charset="0"/>
              </a:rPr>
              <a:t>inmediato</a:t>
            </a:r>
            <a:endParaRPr lang="en-GB" sz="22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365760" indent="-256032">
              <a:buFont typeface="Wingdings 3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 dirty="0" err="1" smtClean="0">
                <a:latin typeface="Gill Sans MT" panose="020B0502020104020203" pitchFamily="34" charset="0"/>
                <a:cs typeface="Adobe Devanagari" pitchFamily="18" charset="0"/>
              </a:rPr>
              <a:t>Idioma</a:t>
            </a:r>
            <a:endParaRPr lang="en-GB" sz="22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365760" indent="-256032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365760" indent="-256032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 smtClean="0">
                <a:latin typeface="Gill Sans MT" panose="020B0502020104020203" pitchFamily="34" charset="0"/>
                <a:cs typeface="Adobe Devanagari" pitchFamily="18" charset="0"/>
                <a:hlinkClick r:id="rId2" action="ppaction://hlinkfile"/>
              </a:rPr>
              <a:t>Criterios</a:t>
            </a:r>
            <a:r>
              <a:rPr lang="en-GB" sz="3200" b="1" dirty="0" smtClean="0">
                <a:latin typeface="Gill Sans MT" panose="020B0502020104020203" pitchFamily="34" charset="0"/>
                <a:cs typeface="Adobe Devanagari" pitchFamily="18" charset="0"/>
                <a:hlinkClick r:id="rId2" action="ppaction://hlinkfile"/>
              </a:rPr>
              <a:t> de </a:t>
            </a:r>
            <a:r>
              <a:rPr lang="en-GB" sz="3200" b="1" dirty="0" err="1" smtClean="0">
                <a:latin typeface="Gill Sans MT" panose="020B0502020104020203" pitchFamily="34" charset="0"/>
                <a:cs typeface="Adobe Devanagari" pitchFamily="18" charset="0"/>
                <a:hlinkClick r:id="rId2" action="ppaction://hlinkfile"/>
              </a:rPr>
              <a:t>selección</a:t>
            </a:r>
            <a:r>
              <a:rPr lang="en-GB" sz="3200" b="1" dirty="0" smtClean="0">
                <a:latin typeface="Gill Sans MT" panose="020B0502020104020203" pitchFamily="34" charset="0"/>
                <a:cs typeface="Adobe Devanagari" pitchFamily="18" charset="0"/>
                <a:hlinkClick r:id="rId2" action="ppaction://hlinkfile"/>
              </a:rPr>
              <a:t>-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cs typeface="Adobe Devanagari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7544" y="5889996"/>
            <a:ext cx="8233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b="1" dirty="0" err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Adobe Devanagari" pitchFamily="18" charset="0"/>
              </a:rPr>
              <a:t>Flexibilidad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Adobe Devanagari" pitchFamily="18" charset="0"/>
              </a:rPr>
              <a:t> – </a:t>
            </a:r>
            <a:r>
              <a:rPr lang="en-GB" sz="2800" b="1" dirty="0" err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Adobe Devanagari" pitchFamily="18" charset="0"/>
              </a:rPr>
              <a:t>empatía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Adobe Devanagari" pitchFamily="18" charset="0"/>
              </a:rPr>
              <a:t> – </a:t>
            </a:r>
            <a:r>
              <a:rPr lang="en-GB" sz="2800" b="1" dirty="0" err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Adobe Devanagari" pitchFamily="18" charset="0"/>
              </a:rPr>
              <a:t>paciencia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Adobe Devanagari" pitchFamily="18" charset="0"/>
              </a:rPr>
              <a:t> –  </a:t>
            </a:r>
            <a:r>
              <a:rPr lang="en-GB" sz="2800" b="1" dirty="0" err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Adobe Devanagari" pitchFamily="18" charset="0"/>
              </a:rPr>
              <a:t>adaptación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  <a:cs typeface="Adobe Devanagari" pitchFamily="18" charset="0"/>
            </a:endParaRPr>
          </a:p>
        </p:txBody>
      </p:sp>
      <p:sp>
        <p:nvSpPr>
          <p:cNvPr id="7" name="AutoShape 6" descr="Resultado de imagen de inconvenient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4139952" cy="31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latin typeface="Gill Sans MT" panose="020B0502020104020203" pitchFamily="34" charset="0"/>
                <a:cs typeface="Adobe Devanagari" pitchFamily="18" charset="0"/>
              </a:rPr>
              <a:t>COMPROMISOS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115328" cy="4572000"/>
          </a:xfrm>
        </p:spPr>
        <p:txBody>
          <a:bodyPr/>
          <a:lstStyle/>
          <a:p>
            <a:pPr marL="365760" indent="-256032" algn="ctr">
              <a:buFont typeface="Wingdings 3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Cumplir</a:t>
            </a:r>
            <a:r>
              <a:rPr lang="en-GB" sz="2400" dirty="0" smtClean="0">
                <a:latin typeface="Gill Sans MT" panose="020B0502020104020203" pitchFamily="34" charset="0"/>
                <a:cs typeface="Adobe Devanagari" pitchFamily="18" charset="0"/>
              </a:rPr>
              <a:t> con el </a:t>
            </a: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programa</a:t>
            </a:r>
            <a:endParaRPr lang="en-GB" sz="24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365760" indent="-256032" algn="ctr">
              <a:buFont typeface="Wingdings 3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Respetar</a:t>
            </a:r>
            <a:r>
              <a:rPr lang="en-GB" sz="24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reglas</a:t>
            </a:r>
            <a:r>
              <a:rPr lang="en-GB" sz="2400" dirty="0" smtClean="0">
                <a:latin typeface="Gill Sans MT" panose="020B0502020104020203" pitchFamily="34" charset="0"/>
                <a:cs typeface="Adobe Devanagari" pitchFamily="18" charset="0"/>
              </a:rPr>
              <a:t> y </a:t>
            </a: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acuerdos</a:t>
            </a:r>
            <a:endParaRPr lang="en-GB" sz="24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365760" indent="-256032" algn="ctr">
              <a:buFont typeface="Wingdings 3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Comunicarse</a:t>
            </a:r>
            <a:r>
              <a:rPr lang="en-GB" sz="24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períodicamente</a:t>
            </a:r>
            <a:r>
              <a:rPr lang="en-GB" sz="2400" dirty="0" smtClean="0">
                <a:latin typeface="Gill Sans MT" panose="020B0502020104020203" pitchFamily="34" charset="0"/>
                <a:cs typeface="Adobe Devanagari" pitchFamily="18" charset="0"/>
              </a:rPr>
              <a:t> con los </a:t>
            </a: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tutores</a:t>
            </a:r>
            <a:endParaRPr lang="en-GB" sz="24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365760" indent="-256032" algn="ctr">
              <a:buFont typeface="Wingdings 3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Cumplimentar</a:t>
            </a:r>
            <a:r>
              <a:rPr lang="en-GB" sz="24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documentos</a:t>
            </a:r>
            <a:r>
              <a:rPr lang="en-GB" sz="24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sz="2400" dirty="0" err="1" smtClean="0">
                <a:latin typeface="Gill Sans MT" panose="020B0502020104020203" pitchFamily="34" charset="0"/>
                <a:cs typeface="Adobe Devanagari" pitchFamily="18" charset="0"/>
              </a:rPr>
              <a:t>necesarios</a:t>
            </a:r>
            <a:endParaRPr lang="en-GB" sz="24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365760" indent="-256032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b="1" dirty="0" smtClean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  <a:cs typeface="Adobe Devanagari" pitchFamily="18" charset="0"/>
            </a:endParaRPr>
          </a:p>
          <a:p>
            <a:pPr marL="365760" indent="-256032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Adobe Devanagari" pitchFamily="18" charset="0"/>
              </a:rPr>
              <a:t>COMPORTARSE Y CUMPLIR</a:t>
            </a:r>
          </a:p>
          <a:p>
            <a:pPr marL="365760" indent="-256032" algn="ctr">
              <a:buFont typeface="Wingdings 3"/>
              <a:buChar char="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endParaRPr lang="es-ES" dirty="0">
              <a:latin typeface="Gill Sans MT" panose="020B0502020104020203" pitchFamily="34" charset="0"/>
            </a:endParaRPr>
          </a:p>
        </p:txBody>
      </p:sp>
      <p:pic>
        <p:nvPicPr>
          <p:cNvPr id="5" name="4 Imagen" descr="importan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286256"/>
            <a:ext cx="3342155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2852"/>
            <a:ext cx="7945486" cy="14859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  <a:cs typeface="Adobe Devanagari" pitchFamily="18" charset="0"/>
              </a:rPr>
              <a:t>SI ME INTERESA, ¿QUÉ HAGO?</a:t>
            </a:r>
            <a:endParaRPr lang="es-ES" sz="4000" b="1" dirty="0">
              <a:latin typeface="Gill Sans MT" panose="020B0502020104020203" pitchFamily="34" charset="0"/>
              <a:cs typeface="Adobe Devanagari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00174"/>
            <a:ext cx="8234088" cy="4572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Rellenar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la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solicitud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(que la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firmen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también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vuestros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padres)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Entregadla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en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Secretaría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antes del </a:t>
            </a:r>
            <a:r>
              <a:rPr lang="en-GB" alt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29</a:t>
            </a:r>
            <a:r>
              <a:rPr lang="en-GB" alt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de </a:t>
            </a:r>
            <a:r>
              <a:rPr lang="en-GB" altLang="es-ES" sz="2200" b="1" dirty="0" err="1" smtClean="0">
                <a:latin typeface="Gill Sans MT" panose="020B0502020104020203" pitchFamily="34" charset="0"/>
                <a:cs typeface="Adobe Devanagari" pitchFamily="18" charset="0"/>
              </a:rPr>
              <a:t>octubre</a:t>
            </a:r>
            <a:endParaRPr lang="en-GB" altLang="es-ES" sz="2200" b="1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Realizar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la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prueba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de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idioma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el </a:t>
            </a:r>
            <a:r>
              <a:rPr lang="en-GB" alt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31 de </a:t>
            </a:r>
            <a:r>
              <a:rPr lang="en-GB" altLang="es-ES" sz="2200" b="1" dirty="0" err="1" smtClean="0">
                <a:latin typeface="Gill Sans MT" panose="020B0502020104020203" pitchFamily="34" charset="0"/>
                <a:cs typeface="Adobe Devanagari" pitchFamily="18" charset="0"/>
              </a:rPr>
              <a:t>octubre</a:t>
            </a:r>
            <a:r>
              <a:rPr lang="en-GB" alt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 a las 18:00</a:t>
            </a:r>
            <a:endParaRPr lang="en-GB" altLang="es-ES" sz="2200" b="1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Enviar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CV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por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correo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electrónico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: 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  <a:hlinkClick r:id="rId2"/>
              </a:rPr>
              <a:t>pando.maria@indautxujesuitak.org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b="1" u="sng" dirty="0" smtClean="0">
                <a:latin typeface="Gill Sans MT" panose="020B0502020104020203" pitchFamily="34" charset="0"/>
                <a:cs typeface="Adobe Devanagari" pitchFamily="18" charset="0"/>
              </a:rPr>
              <a:t>antes del  9 de </a:t>
            </a:r>
            <a:r>
              <a:rPr lang="en-GB" altLang="es-ES" sz="2200" b="1" u="sng" dirty="0" err="1" smtClean="0">
                <a:latin typeface="Gill Sans MT" panose="020B0502020104020203" pitchFamily="34" charset="0"/>
                <a:cs typeface="Adobe Devanagari" pitchFamily="18" charset="0"/>
              </a:rPr>
              <a:t>noviembre</a:t>
            </a:r>
            <a:endParaRPr lang="en-GB" altLang="es-ES" sz="2200" b="1" u="sng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Esperar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a que se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terminen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los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procesos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de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selección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:  finales de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noviembre</a:t>
            </a:r>
            <a:endParaRPr lang="en-GB" altLang="es-ES" sz="22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i="1" dirty="0" smtClean="0">
                <a:latin typeface="Gill Sans MT" panose="020B0502020104020203" pitchFamily="34" charset="0"/>
                <a:cs typeface="Adobe Devanagari" pitchFamily="18" charset="0"/>
              </a:rPr>
              <a:t>Toda l</a:t>
            </a:r>
            <a:r>
              <a:rPr lang="en-GB" altLang="es-ES" sz="2200" i="1" dirty="0" smtClean="0">
                <a:latin typeface="Gill Sans MT" panose="020B0502020104020203" pitchFamily="34" charset="0"/>
                <a:cs typeface="Adobe Devanagari" pitchFamily="18" charset="0"/>
              </a:rPr>
              <a:t>a </a:t>
            </a:r>
            <a:r>
              <a:rPr lang="en-GB" altLang="es-ES" sz="2200" i="1" dirty="0" err="1">
                <a:latin typeface="Gill Sans MT" panose="020B0502020104020203" pitchFamily="34" charset="0"/>
                <a:cs typeface="Adobe Devanagari" pitchFamily="18" charset="0"/>
              </a:rPr>
              <a:t>documentación</a:t>
            </a:r>
            <a:r>
              <a:rPr lang="en-GB" altLang="es-ES" sz="2200" i="1" dirty="0">
                <a:latin typeface="Gill Sans MT" panose="020B0502020104020203" pitchFamily="34" charset="0"/>
                <a:cs typeface="Adobe Devanagari" pitchFamily="18" charset="0"/>
              </a:rPr>
              <a:t> la </a:t>
            </a:r>
            <a:r>
              <a:rPr lang="en-GB" altLang="es-ES" sz="2200" i="1" dirty="0" err="1">
                <a:latin typeface="Gill Sans MT" panose="020B0502020104020203" pitchFamily="34" charset="0"/>
                <a:cs typeface="Adobe Devanagari" pitchFamily="18" charset="0"/>
              </a:rPr>
              <a:t>tenéis</a:t>
            </a:r>
            <a:r>
              <a:rPr lang="en-GB" altLang="es-ES" sz="2200" i="1" dirty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i="1" dirty="0" err="1">
                <a:latin typeface="Gill Sans MT" panose="020B0502020104020203" pitchFamily="34" charset="0"/>
                <a:cs typeface="Adobe Devanagari" pitchFamily="18" charset="0"/>
              </a:rPr>
              <a:t>disponible</a:t>
            </a:r>
            <a:r>
              <a:rPr lang="en-GB" altLang="es-ES" sz="2200" i="1" dirty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i="1" dirty="0" err="1">
                <a:latin typeface="Gill Sans MT" panose="020B0502020104020203" pitchFamily="34" charset="0"/>
                <a:cs typeface="Adobe Devanagari" pitchFamily="18" charset="0"/>
              </a:rPr>
              <a:t>en</a:t>
            </a:r>
            <a:r>
              <a:rPr lang="en-GB" altLang="es-ES" sz="2200" i="1" dirty="0">
                <a:latin typeface="Gill Sans MT" panose="020B0502020104020203" pitchFamily="34" charset="0"/>
                <a:cs typeface="Adobe Devanagari" pitchFamily="18" charset="0"/>
              </a:rPr>
              <a:t> la </a:t>
            </a:r>
            <a:r>
              <a:rPr lang="en-GB" altLang="es-ES" sz="2200" i="1" dirty="0" err="1">
                <a:latin typeface="Gill Sans MT" panose="020B0502020104020203" pitchFamily="34" charset="0"/>
                <a:cs typeface="Adobe Devanagari" pitchFamily="18" charset="0"/>
              </a:rPr>
              <a:t>página</a:t>
            </a:r>
            <a:r>
              <a:rPr lang="en-GB" altLang="es-ES" sz="2200" i="1" dirty="0">
                <a:latin typeface="Gill Sans MT" panose="020B0502020104020203" pitchFamily="34" charset="0"/>
                <a:cs typeface="Adobe Devanagari" pitchFamily="18" charset="0"/>
              </a:rPr>
              <a:t> web de la </a:t>
            </a:r>
            <a:r>
              <a:rPr lang="en-GB" altLang="es-ES" sz="2200" i="1" dirty="0" err="1" smtClean="0">
                <a:latin typeface="Gill Sans MT" panose="020B0502020104020203" pitchFamily="34" charset="0"/>
                <a:cs typeface="Adobe Devanagari" pitchFamily="18" charset="0"/>
              </a:rPr>
              <a:t>Escuela</a:t>
            </a:r>
            <a:r>
              <a:rPr lang="en-GB" altLang="es-ES" sz="2200" i="1" dirty="0" smtClean="0">
                <a:latin typeface="Gill Sans MT" panose="020B0502020104020203" pitchFamily="34" charset="0"/>
                <a:cs typeface="Adobe Devanagari" pitchFamily="18" charset="0"/>
              </a:rPr>
              <a:t> y </a:t>
            </a:r>
            <a:r>
              <a:rPr lang="en-GB" altLang="es-ES" sz="2200" i="1" dirty="0" err="1" smtClean="0">
                <a:latin typeface="Gill Sans MT" panose="020B0502020104020203" pitchFamily="34" charset="0"/>
                <a:cs typeface="Adobe Devanagari" pitchFamily="18" charset="0"/>
              </a:rPr>
              <a:t>en</a:t>
            </a:r>
            <a:r>
              <a:rPr lang="en-GB" altLang="es-ES" sz="2200" i="1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i="1" dirty="0" err="1" smtClean="0">
                <a:latin typeface="Gill Sans MT" panose="020B0502020104020203" pitchFamily="34" charset="0"/>
                <a:cs typeface="Adobe Devanagari" pitchFamily="18" charset="0"/>
              </a:rPr>
              <a:t>moodle</a:t>
            </a:r>
            <a:endParaRPr lang="es-ES" sz="2200" i="1" dirty="0">
              <a:latin typeface="Gill Sans MT" panose="020B0502020104020203" pitchFamily="34" charset="0"/>
              <a:cs typeface="Adobe Devanaga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2852"/>
            <a:ext cx="7945486" cy="1053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  <a:cs typeface="Adobe Devanagari" pitchFamily="18" charset="0"/>
              </a:rPr>
              <a:t>DUDAS?</a:t>
            </a:r>
            <a:endParaRPr lang="es-ES" sz="4000" b="1" dirty="0">
              <a:latin typeface="Gill Sans MT" panose="020B0502020104020203" pitchFamily="34" charset="0"/>
              <a:cs typeface="Adobe Devanagari" pitchFamily="18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87" y="908720"/>
            <a:ext cx="5976664" cy="5789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41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28596" y="28572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Adobe Devanagari" pitchFamily="18" charset="0"/>
              </a:rPr>
              <a:t>DON’T BE AFRAID, GO ABROAD AND LEARN!</a:t>
            </a:r>
            <a:endParaRPr lang="es-ES" sz="3600" b="1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  <a:cs typeface="Adobe Devanagari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56176" y="5350143"/>
            <a:ext cx="3083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dobe Devanagari" pitchFamily="18" charset="0"/>
                <a:cs typeface="Adobe Devanagari" pitchFamily="18" charset="0"/>
              </a:rPr>
              <a:t>www.hetel.org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0" name="Picture 7" descr="cofinanci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072206"/>
            <a:ext cx="265229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5" descr="HETEL_LOGO-play-03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7215206" y="5786454"/>
            <a:ext cx="1598744" cy="85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/>
        </p:spPr>
      </p:pic>
      <p:pic>
        <p:nvPicPr>
          <p:cNvPr id="12" name="11 Imagen" descr="viaj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28153"/>
            <a:ext cx="8964488" cy="39219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072206"/>
            <a:ext cx="1329361" cy="827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42852"/>
            <a:ext cx="7643866" cy="785818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Gill Sans MT" panose="020B0502020104020203" pitchFamily="34" charset="0"/>
                <a:cs typeface="Adobe Devanagari" pitchFamily="18" charset="0"/>
              </a:rPr>
              <a:t>OBJETIVOS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562" y="1484784"/>
            <a:ext cx="8786874" cy="4357718"/>
          </a:xfrm>
        </p:spPr>
        <p:txBody>
          <a:bodyPr>
            <a:normAutofit/>
          </a:bodyPr>
          <a:lstStyle/>
          <a:p>
            <a:r>
              <a:rPr lang="es-ES" altLang="es-ES" dirty="0" smtClean="0">
                <a:latin typeface="Gill Sans MT" panose="020B0502020104020203" pitchFamily="34" charset="0"/>
                <a:cs typeface="Adobe Devanagari" pitchFamily="18" charset="0"/>
              </a:rPr>
              <a:t>Apoyar la adquisición de competencias y mejorar el desarrollo personal y las oportunidades de empleo. </a:t>
            </a:r>
          </a:p>
          <a:p>
            <a:r>
              <a:rPr lang="es-ES" altLang="es-ES" dirty="0" smtClean="0">
                <a:latin typeface="Gill Sans MT" panose="020B0502020104020203" pitchFamily="34" charset="0"/>
                <a:cs typeface="Adobe Devanagari" pitchFamily="18" charset="0"/>
              </a:rPr>
              <a:t>Mejorar la competencia en lenguas extranjeras. </a:t>
            </a:r>
          </a:p>
          <a:p>
            <a:r>
              <a:rPr lang="es-ES" altLang="es-ES" dirty="0" smtClean="0">
                <a:latin typeface="Gill Sans MT" panose="020B0502020104020203" pitchFamily="34" charset="0"/>
                <a:cs typeface="Adobe Devanagari" pitchFamily="18" charset="0"/>
              </a:rPr>
              <a:t>Aumentar la conciencia y comprensión de otras culturas y países. </a:t>
            </a:r>
          </a:p>
          <a:p>
            <a:r>
              <a:rPr lang="es-ES" altLang="es-ES" dirty="0" smtClean="0">
                <a:latin typeface="Gill Sans MT" panose="020B0502020104020203" pitchFamily="34" charset="0"/>
                <a:cs typeface="Adobe Devanagari" pitchFamily="18" charset="0"/>
              </a:rPr>
              <a:t>Asegurar el reconocimiento de las competencias adquiridas en periodos de aprendizaje en el extranjero.</a:t>
            </a:r>
          </a:p>
          <a:p>
            <a:endParaRPr lang="es-ES" dirty="0">
              <a:latin typeface="Gill Sans MT" panose="020B0502020104020203" pitchFamily="34" charset="0"/>
            </a:endParaRPr>
          </a:p>
        </p:txBody>
      </p:sp>
      <p:pic>
        <p:nvPicPr>
          <p:cNvPr id="5" name="4 Imagen" descr="Erasmus-plus-logo-puzz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13" y="4005064"/>
            <a:ext cx="781050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58138" cy="11264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latin typeface="Gill Sans MT" panose="020B0502020104020203" pitchFamily="34" charset="0"/>
                <a:cs typeface="Adobe Devanagari" pitchFamily="18" charset="0"/>
              </a:rPr>
              <a:t>¿EN QUÉ CONSISTEN?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71650"/>
            <a:ext cx="8568952" cy="4067152"/>
          </a:xfrm>
        </p:spPr>
        <p:txBody>
          <a:bodyPr>
            <a:no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GM y GS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: 90 días-13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semanas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de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prácticas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en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empresa</a:t>
            </a:r>
            <a:endParaRPr lang="en-GB" altLang="es-ES" sz="22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FP </a:t>
            </a:r>
            <a:r>
              <a:rPr lang="en-GB" altLang="es-ES" sz="2200" b="1" dirty="0" err="1" smtClean="0">
                <a:latin typeface="Gill Sans MT" panose="020B0502020104020203" pitchFamily="34" charset="0"/>
                <a:cs typeface="Adobe Devanagari" pitchFamily="18" charset="0"/>
              </a:rPr>
              <a:t>básica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: 4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semanas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prácticas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con tutor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acompañante</a:t>
            </a:r>
            <a:endParaRPr lang="en-GB" altLang="es-ES" sz="2200" dirty="0">
              <a:latin typeface="Gill Sans MT" panose="020B0502020104020203" pitchFamily="34" charset="0"/>
              <a:cs typeface="Adobe Devanagari" pitchFamily="18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ES" sz="2200" b="1" dirty="0" err="1" smtClean="0">
                <a:latin typeface="Gill Sans MT" panose="020B0502020104020203" pitchFamily="34" charset="0"/>
                <a:cs typeface="Adobe Devanagari" pitchFamily="18" charset="0"/>
              </a:rPr>
              <a:t>Apoyo</a:t>
            </a:r>
            <a:r>
              <a:rPr lang="en-GB" alt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b="1" dirty="0" err="1" smtClean="0">
                <a:latin typeface="Gill Sans MT" panose="020B0502020104020203" pitchFamily="34" charset="0"/>
                <a:cs typeface="Adobe Devanagari" pitchFamily="18" charset="0"/>
              </a:rPr>
              <a:t>lingüístico</a:t>
            </a:r>
            <a:r>
              <a:rPr lang="en-GB" alt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 online (GS y GM) 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-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pruebas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nivel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inicial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y final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Módulo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dirty="0">
                <a:latin typeface="Gill Sans MT" panose="020B0502020104020203" pitchFamily="34" charset="0"/>
                <a:cs typeface="Adobe Devanagari" pitchFamily="18" charset="0"/>
              </a:rPr>
              <a:t>de </a:t>
            </a:r>
            <a:r>
              <a:rPr lang="en-GB" altLang="es-ES" sz="2200" b="1" dirty="0">
                <a:latin typeface="Gill Sans MT" panose="020B0502020104020203" pitchFamily="34" charset="0"/>
                <a:cs typeface="Adobe Devanagari" pitchFamily="18" charset="0"/>
              </a:rPr>
              <a:t>FCT</a:t>
            </a:r>
            <a:r>
              <a:rPr lang="en-GB" altLang="es-ES" sz="2200" dirty="0">
                <a:latin typeface="Gill Sans MT" panose="020B0502020104020203" pitchFamily="34" charset="0"/>
                <a:cs typeface="Adobe Devanagari" pitchFamily="18" charset="0"/>
              </a:rPr>
              <a:t>/</a:t>
            </a:r>
            <a:r>
              <a:rPr lang="en-GB" altLang="es-ES" sz="2200" dirty="0" err="1">
                <a:latin typeface="Gill Sans MT" panose="020B0502020104020203" pitchFamily="34" charset="0"/>
                <a:cs typeface="Adobe Devanagari" pitchFamily="18" charset="0"/>
              </a:rPr>
              <a:t>Prácticas</a:t>
            </a:r>
            <a:r>
              <a:rPr lang="en-GB" altLang="es-ES" sz="2200" dirty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b="1" dirty="0" err="1" smtClean="0">
                <a:latin typeface="Gill Sans MT" panose="020B0502020104020203" pitchFamily="34" charset="0"/>
                <a:cs typeface="Adobe Devanagari" pitchFamily="18" charset="0"/>
              </a:rPr>
              <a:t>convalidada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s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: </a:t>
            </a:r>
            <a:r>
              <a:rPr lang="en-GB" altLang="es-ES" sz="2200" dirty="0" err="1" smtClean="0">
                <a:latin typeface="Gill Sans MT" panose="020B0502020104020203" pitchFamily="34" charset="0"/>
                <a:cs typeface="Adobe Devanagari" pitchFamily="18" charset="0"/>
              </a:rPr>
              <a:t>certificación</a:t>
            </a:r>
            <a:r>
              <a:rPr lang="en-GB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200" dirty="0">
                <a:latin typeface="Gill Sans MT" panose="020B0502020104020203" pitchFamily="34" charset="0"/>
                <a:cs typeface="Adobe Devanagari" pitchFamily="18" charset="0"/>
              </a:rPr>
              <a:t>de la </a:t>
            </a:r>
            <a:r>
              <a:rPr lang="en-GB" altLang="es-ES" sz="2200" dirty="0" err="1">
                <a:latin typeface="Gill Sans MT" panose="020B0502020104020203" pitchFamily="34" charset="0"/>
                <a:cs typeface="Adobe Devanagari" pitchFamily="18" charset="0"/>
              </a:rPr>
              <a:t>empresa</a:t>
            </a:r>
            <a:r>
              <a:rPr lang="en-GB" altLang="es-ES" sz="2200" dirty="0">
                <a:latin typeface="Gill Sans MT" panose="020B0502020104020203" pitchFamily="34" charset="0"/>
                <a:cs typeface="Adobe Devanagari" pitchFamily="18" charset="0"/>
              </a:rPr>
              <a:t> de </a:t>
            </a:r>
            <a:r>
              <a:rPr lang="en-GB" altLang="es-ES" sz="2200" dirty="0" err="1">
                <a:latin typeface="Gill Sans MT" panose="020B0502020104020203" pitchFamily="34" charset="0"/>
                <a:cs typeface="Adobe Devanagari" pitchFamily="18" charset="0"/>
              </a:rPr>
              <a:t>acogida</a:t>
            </a:r>
            <a:endParaRPr lang="en-GB" altLang="es-ES" sz="2200" dirty="0">
              <a:latin typeface="Gill Sans MT" panose="020B0502020104020203" pitchFamily="34" charset="0"/>
              <a:cs typeface="Adobe Devanagari" pitchFamily="18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200" b="1" dirty="0" smtClean="0">
                <a:latin typeface="Gill Sans MT" panose="020B0502020104020203" pitchFamily="34" charset="0"/>
                <a:cs typeface="Adobe Devanagari" pitchFamily="18" charset="0"/>
              </a:rPr>
              <a:t>Cofinanciadas </a:t>
            </a:r>
            <a:r>
              <a:rPr lang="es-ES" sz="2200" b="1" dirty="0">
                <a:latin typeface="Gill Sans MT" panose="020B0502020104020203" pitchFamily="34" charset="0"/>
                <a:cs typeface="Adobe Devanagari" pitchFamily="18" charset="0"/>
              </a:rPr>
              <a:t>por:</a:t>
            </a:r>
          </a:p>
          <a:p>
            <a:pPr lvl="2"/>
            <a:r>
              <a:rPr lang="en-GB" altLang="es-ES" sz="2200" dirty="0" smtClean="0">
                <a:latin typeface="Gill Sans MT" panose="020B0502020104020203" pitchFamily="34" charset="0"/>
              </a:rPr>
              <a:t>La </a:t>
            </a:r>
            <a:r>
              <a:rPr lang="en-GB" altLang="es-ES" sz="2200" dirty="0">
                <a:latin typeface="Gill Sans MT" panose="020B0502020104020203" pitchFamily="34" charset="0"/>
              </a:rPr>
              <a:t>Unión </a:t>
            </a:r>
            <a:r>
              <a:rPr lang="en-GB" altLang="es-ES" sz="2200" dirty="0" err="1">
                <a:latin typeface="Gill Sans MT" panose="020B0502020104020203" pitchFamily="34" charset="0"/>
              </a:rPr>
              <a:t>Europea</a:t>
            </a:r>
            <a:r>
              <a:rPr lang="en-GB" altLang="es-ES" sz="2200" dirty="0">
                <a:latin typeface="Gill Sans MT" panose="020B0502020104020203" pitchFamily="34" charset="0"/>
              </a:rPr>
              <a:t> a </a:t>
            </a:r>
            <a:r>
              <a:rPr lang="en-GB" altLang="es-ES" sz="2200" dirty="0" err="1">
                <a:latin typeface="Gill Sans MT" panose="020B0502020104020203" pitchFamily="34" charset="0"/>
              </a:rPr>
              <a:t>través</a:t>
            </a:r>
            <a:r>
              <a:rPr lang="en-GB" altLang="es-ES" sz="2200" dirty="0">
                <a:latin typeface="Gill Sans MT" panose="020B0502020104020203" pitchFamily="34" charset="0"/>
              </a:rPr>
              <a:t> del </a:t>
            </a:r>
            <a:r>
              <a:rPr lang="es-ES" altLang="es-ES" sz="2200" dirty="0">
                <a:latin typeface="Gill Sans MT" panose="020B0502020104020203" pitchFamily="34" charset="0"/>
              </a:rPr>
              <a:t>Servicio Español para la Internacionalización de la Educación (SEPIE)- agencia nacional</a:t>
            </a:r>
          </a:p>
          <a:p>
            <a:pPr lvl="2"/>
            <a:r>
              <a:rPr lang="en-GB" altLang="es-ES" sz="2200" dirty="0" err="1" smtClean="0">
                <a:latin typeface="Gill Sans MT" panose="020B0502020104020203" pitchFamily="34" charset="0"/>
              </a:rPr>
              <a:t>En</a:t>
            </a:r>
            <a:r>
              <a:rPr lang="en-GB" altLang="es-ES" sz="2200" dirty="0" smtClean="0">
                <a:latin typeface="Gill Sans MT" panose="020B0502020104020203" pitchFamily="34" charset="0"/>
              </a:rPr>
              <a:t> </a:t>
            </a:r>
            <a:r>
              <a:rPr lang="en-GB" altLang="es-ES" sz="2200" dirty="0">
                <a:latin typeface="Gill Sans MT" panose="020B0502020104020203" pitchFamily="34" charset="0"/>
              </a:rPr>
              <a:t>el </a:t>
            </a:r>
            <a:r>
              <a:rPr lang="en-GB" altLang="es-ES" sz="2200" dirty="0" err="1">
                <a:latin typeface="Gill Sans MT" panose="020B0502020104020203" pitchFamily="34" charset="0"/>
              </a:rPr>
              <a:t>caso</a:t>
            </a:r>
            <a:r>
              <a:rPr lang="en-GB" altLang="es-ES" sz="2200" dirty="0">
                <a:latin typeface="Gill Sans MT" panose="020B0502020104020203" pitchFamily="34" charset="0"/>
              </a:rPr>
              <a:t> de CFGS </a:t>
            </a:r>
            <a:r>
              <a:rPr lang="en-GB" altLang="es-ES" sz="2200" dirty="0" err="1">
                <a:latin typeface="Gill Sans MT" panose="020B0502020104020203" pitchFamily="34" charset="0"/>
              </a:rPr>
              <a:t>por</a:t>
            </a:r>
            <a:r>
              <a:rPr lang="en-GB" altLang="es-ES" sz="2200" dirty="0">
                <a:latin typeface="Gill Sans MT" panose="020B0502020104020203" pitchFamily="34" charset="0"/>
              </a:rPr>
              <a:t> el </a:t>
            </a:r>
            <a:r>
              <a:rPr lang="en-GB" altLang="es-ES" sz="2200" dirty="0" err="1">
                <a:latin typeface="Gill Sans MT" panose="020B0502020104020203" pitchFamily="34" charset="0"/>
              </a:rPr>
              <a:t>Gobierno</a:t>
            </a:r>
            <a:r>
              <a:rPr lang="en-GB" altLang="es-ES" sz="2200" dirty="0">
                <a:latin typeface="Gill Sans MT" panose="020B0502020104020203" pitchFamily="34" charset="0"/>
              </a:rPr>
              <a:t> </a:t>
            </a:r>
            <a:r>
              <a:rPr lang="en-GB" altLang="es-ES" sz="2200" dirty="0" smtClean="0">
                <a:latin typeface="Gill Sans MT" panose="020B0502020104020203" pitchFamily="34" charset="0"/>
              </a:rPr>
              <a:t>Vasco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58138" cy="11264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 smtClean="0">
                <a:latin typeface="Gill Sans MT" panose="020B0502020104020203" pitchFamily="34" charset="0"/>
                <a:cs typeface="Adobe Devanagari" pitchFamily="18" charset="0"/>
              </a:rPr>
              <a:t>POSIBLES DESTINOS</a:t>
            </a:r>
            <a:endParaRPr lang="es-ES" sz="4000" b="1" dirty="0">
              <a:latin typeface="Gill Sans MT" panose="020B0502020104020203" pitchFamily="34" charset="0"/>
              <a:cs typeface="Adobe Devanagari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3167" y="4005064"/>
            <a:ext cx="4536504" cy="2736304"/>
          </a:xfrm>
        </p:spPr>
        <p:txBody>
          <a:bodyPr>
            <a:noAutofit/>
          </a:bodyPr>
          <a:lstStyle/>
          <a:p>
            <a:pPr marL="92075" lvl="2" indent="0"/>
            <a:r>
              <a:rPr lang="es-E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Holanda </a:t>
            </a:r>
            <a:r>
              <a:rPr lang="es-E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(</a:t>
            </a:r>
            <a:r>
              <a:rPr lang="es-ES" sz="2400" dirty="0" err="1">
                <a:solidFill>
                  <a:srgbClr val="FFFF00"/>
                </a:solidFill>
                <a:latin typeface="Gill Sans MT" panose="020B0502020104020203" pitchFamily="34" charset="0"/>
              </a:rPr>
              <a:t>Eindhoven</a:t>
            </a:r>
            <a:r>
              <a:rPr lang="es-E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); </a:t>
            </a:r>
            <a:endParaRPr lang="es-ES" sz="2400" dirty="0" smtClean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pPr marL="92075" lvl="2" indent="0"/>
            <a:r>
              <a:rPr lang="es-E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Irlanda </a:t>
            </a:r>
            <a:r>
              <a:rPr lang="es-E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(Cork); </a:t>
            </a:r>
            <a:endParaRPr lang="es-ES" sz="2400" dirty="0" smtClean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pPr marL="92075" lvl="2" indent="0"/>
            <a:r>
              <a:rPr lang="es-E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Italia </a:t>
            </a:r>
            <a:r>
              <a:rPr lang="es-E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(Milán; </a:t>
            </a:r>
            <a:r>
              <a:rPr lang="es-ES" sz="2400" dirty="0" err="1">
                <a:solidFill>
                  <a:srgbClr val="FFFF00"/>
                </a:solidFill>
                <a:latin typeface="Gill Sans MT" panose="020B0502020104020203" pitchFamily="34" charset="0"/>
              </a:rPr>
              <a:t>Cosenza;Palermo</a:t>
            </a:r>
            <a:r>
              <a:rPr lang="es-E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); </a:t>
            </a:r>
            <a:endParaRPr lang="es-ES" sz="2400" dirty="0" smtClean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pPr marL="92075" lvl="2" indent="0"/>
            <a:r>
              <a:rPr lang="es-E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Finlandia </a:t>
            </a:r>
            <a:r>
              <a:rPr lang="es-E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(</a:t>
            </a:r>
            <a:r>
              <a:rPr lang="es-ES" sz="2400" dirty="0" err="1">
                <a:solidFill>
                  <a:srgbClr val="FFFF00"/>
                </a:solidFill>
                <a:latin typeface="Gill Sans MT" panose="020B0502020104020203" pitchFamily="34" charset="0"/>
              </a:rPr>
              <a:t>Salpaus</a:t>
            </a:r>
            <a:r>
              <a:rPr lang="es-E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);</a:t>
            </a:r>
          </a:p>
          <a:p>
            <a:pPr marL="92075" lvl="2" indent="0"/>
            <a:r>
              <a:rPr lang="es-E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Polonia </a:t>
            </a:r>
            <a:r>
              <a:rPr lang="es-E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(Cracovia y Varsovia); </a:t>
            </a:r>
            <a:endParaRPr lang="es-ES" sz="2400" dirty="0" smtClean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pPr marL="92075" lvl="2" indent="0"/>
            <a:r>
              <a:rPr lang="es-E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República </a:t>
            </a:r>
            <a:r>
              <a:rPr lang="es-E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Checa (Praga); </a:t>
            </a:r>
            <a:endParaRPr lang="es-ES" sz="2400" dirty="0" smtClean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pPr marL="92075" lvl="2" indent="0"/>
            <a:r>
              <a:rPr lang="es-E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Malta</a:t>
            </a:r>
            <a:r>
              <a:rPr lang="es-E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. </a:t>
            </a:r>
            <a:endParaRPr lang="en-GB" altLang="es-ES" sz="2400" dirty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pPr marL="92075" lvl="1" indent="0">
              <a:buFont typeface="Wingdings" panose="05000000000000000000" pitchFamily="2" charset="2"/>
              <a:buChar char="ü"/>
            </a:pPr>
            <a:endParaRPr lang="en-GB" altLang="es-ES" sz="2400" dirty="0">
              <a:solidFill>
                <a:srgbClr val="FFFF00"/>
              </a:solidFill>
              <a:latin typeface="Gill Sans MT" panose="020B0502020104020203" pitchFamily="34" charset="0"/>
            </a:endParaRPr>
          </a:p>
          <a:p>
            <a:pPr>
              <a:buNone/>
            </a:pPr>
            <a:endParaRPr lang="es-ES" b="1" dirty="0">
              <a:solidFill>
                <a:srgbClr val="FFFF00"/>
              </a:solidFill>
              <a:latin typeface="Gill Sans MT" panose="020B0502020104020203" pitchFamily="34" charset="0"/>
              <a:cs typeface="Adobe Devanagari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1052736"/>
            <a:ext cx="5472608" cy="5544616"/>
          </a:xfrm>
          <a:prstGeom prst="rect">
            <a:avLst/>
          </a:prstGeom>
          <a:blipFill dpi="0" rotWithShape="1">
            <a:blip r:embed="rId2">
              <a:alphaModFix amt="44000"/>
            </a:blip>
            <a:srcRect/>
            <a:stretch>
              <a:fillRect l="-6239" r="-96427" b="-237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4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16024"/>
            <a:ext cx="7011092" cy="126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latin typeface="Gill Sans MT" panose="020B0502020104020203" pitchFamily="34" charset="0"/>
                <a:cs typeface="Adobe Devanagari" pitchFamily="18" charset="0"/>
              </a:rPr>
              <a:t>AYUDAS FINANCIERAS CFGS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3204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GB" altLang="es-ES" sz="3100" b="1" dirty="0" smtClean="0">
                <a:latin typeface="Gill Sans MT" panose="020B0502020104020203" pitchFamily="34" charset="0"/>
                <a:cs typeface="Adobe Devanagari" pitchFamily="18" charset="0"/>
              </a:rPr>
              <a:t>SEPIE-</a:t>
            </a:r>
            <a:r>
              <a:rPr lang="en-GB" altLang="es-ES" sz="3100" b="1" dirty="0" err="1" smtClean="0">
                <a:latin typeface="Gill Sans MT" panose="020B0502020104020203" pitchFamily="34" charset="0"/>
                <a:cs typeface="Adobe Devanagari" pitchFamily="18" charset="0"/>
              </a:rPr>
              <a:t>Según</a:t>
            </a:r>
            <a:r>
              <a:rPr lang="en-GB" altLang="es-ES" sz="3100" b="1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3100" b="1" dirty="0" err="1" smtClean="0">
                <a:latin typeface="Gill Sans MT" panose="020B0502020104020203" pitchFamily="34" charset="0"/>
                <a:cs typeface="Adobe Devanagari" pitchFamily="18" charset="0"/>
              </a:rPr>
              <a:t>nivel</a:t>
            </a:r>
            <a:r>
              <a:rPr lang="en-GB" altLang="es-ES" sz="3100" b="1" dirty="0" smtClean="0">
                <a:latin typeface="Gill Sans MT" panose="020B0502020104020203" pitchFamily="34" charset="0"/>
                <a:cs typeface="Adobe Devanagari" pitchFamily="18" charset="0"/>
              </a:rPr>
              <a:t> de </a:t>
            </a:r>
            <a:r>
              <a:rPr lang="en-GB" altLang="es-ES" sz="3100" b="1" dirty="0" err="1" smtClean="0">
                <a:latin typeface="Gill Sans MT" panose="020B0502020104020203" pitchFamily="34" charset="0"/>
                <a:cs typeface="Adobe Devanagari" pitchFamily="18" charset="0"/>
              </a:rPr>
              <a:t>vida</a:t>
            </a:r>
            <a:r>
              <a:rPr lang="en-GB" altLang="es-ES" sz="3100" b="1" dirty="0" smtClean="0">
                <a:latin typeface="Gill Sans MT" panose="020B0502020104020203" pitchFamily="34" charset="0"/>
                <a:cs typeface="Adobe Devanagari" pitchFamily="18" charset="0"/>
              </a:rPr>
              <a:t> del </a:t>
            </a:r>
            <a:r>
              <a:rPr lang="en-GB" altLang="es-ES" sz="3100" b="1" dirty="0" err="1" smtClean="0">
                <a:latin typeface="Gill Sans MT" panose="020B0502020104020203" pitchFamily="34" charset="0"/>
                <a:cs typeface="Adobe Devanagari" pitchFamily="18" charset="0"/>
              </a:rPr>
              <a:t>país</a:t>
            </a:r>
            <a:r>
              <a:rPr lang="en-GB" altLang="es-ES" sz="3100" b="1" dirty="0" smtClean="0">
                <a:latin typeface="Gill Sans MT" panose="020B0502020104020203" pitchFamily="34" charset="0"/>
                <a:cs typeface="Adobe Devanagari" pitchFamily="18" charset="0"/>
              </a:rPr>
              <a:t> de </a:t>
            </a:r>
            <a:r>
              <a:rPr lang="en-GB" altLang="es-ES" sz="3100" b="1" dirty="0" err="1" smtClean="0">
                <a:latin typeface="Gill Sans MT" panose="020B0502020104020203" pitchFamily="34" charset="0"/>
                <a:cs typeface="Adobe Devanagari" pitchFamily="18" charset="0"/>
              </a:rPr>
              <a:t>destino</a:t>
            </a:r>
            <a:endParaRPr lang="en-GB" altLang="es-ES" sz="3100" b="1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600" b="1" dirty="0" err="1" smtClean="0">
                <a:latin typeface="Gill Sans MT" panose="020B0502020104020203" pitchFamily="34" charset="0"/>
                <a:cs typeface="Adobe Devanagari" pitchFamily="18" charset="0"/>
              </a:rPr>
              <a:t>Grupo</a:t>
            </a:r>
            <a:r>
              <a:rPr lang="en-GB" sz="2600" b="1" dirty="0" smtClean="0">
                <a:latin typeface="Gill Sans MT" panose="020B0502020104020203" pitchFamily="34" charset="0"/>
                <a:cs typeface="Adobe Devanagari" pitchFamily="18" charset="0"/>
              </a:rPr>
              <a:t> 1: </a:t>
            </a:r>
            <a:r>
              <a:rPr lang="es-ES" altLang="es-ES" sz="2600" b="1" dirty="0" smtClean="0">
                <a:latin typeface="Gill Sans MT" panose="020B0502020104020203" pitchFamily="34" charset="0"/>
                <a:cs typeface="Adobe Devanagari" pitchFamily="18" charset="0"/>
              </a:rPr>
              <a:t>1200€: </a:t>
            </a:r>
            <a:r>
              <a:rPr lang="es-ES" altLang="es-ES" sz="2600" dirty="0" smtClean="0">
                <a:latin typeface="Gill Sans MT" panose="020B0502020104020203" pitchFamily="34" charset="0"/>
                <a:cs typeface="Adobe Devanagari" pitchFamily="18" charset="0"/>
              </a:rPr>
              <a:t>Austria, Dinamarca, Finlandia, Francia, Irlanda, Italia, Liechtenstein, Noruega, Reino Unido, Suecia</a:t>
            </a:r>
          </a:p>
          <a:p>
            <a:pPr algn="just">
              <a:lnSpc>
                <a:spcPct val="150000"/>
              </a:lnSpc>
            </a:pPr>
            <a:r>
              <a:rPr lang="es-ES" sz="2600" b="1" dirty="0" smtClean="0">
                <a:latin typeface="Gill Sans MT" panose="020B0502020104020203" pitchFamily="34" charset="0"/>
                <a:cs typeface="Adobe Devanagari" pitchFamily="18" charset="0"/>
              </a:rPr>
              <a:t>Grupo 2: </a:t>
            </a:r>
            <a:r>
              <a:rPr lang="es-ES" altLang="es-ES" sz="2600" b="1" dirty="0" smtClean="0">
                <a:latin typeface="Gill Sans MT" panose="020B0502020104020203" pitchFamily="34" charset="0"/>
                <a:cs typeface="Adobe Devanagari" pitchFamily="18" charset="0"/>
              </a:rPr>
              <a:t>1050€: </a:t>
            </a:r>
            <a:r>
              <a:rPr lang="es-ES" altLang="es-ES" sz="2600" dirty="0" smtClean="0">
                <a:latin typeface="Gill Sans MT" panose="020B0502020104020203" pitchFamily="34" charset="0"/>
                <a:cs typeface="Adobe Devanagari" pitchFamily="18" charset="0"/>
              </a:rPr>
              <a:t>Alemania, Bélgica, Chipre, Croacia, Eslovenia, Grecia, Holanda, Islandia, Luxemburgo, Portugal, República Checa, Turquía </a:t>
            </a:r>
          </a:p>
          <a:p>
            <a:pPr algn="just">
              <a:lnSpc>
                <a:spcPct val="150000"/>
              </a:lnSpc>
            </a:pPr>
            <a:r>
              <a:rPr lang="es-ES" sz="2600" b="1" dirty="0" smtClean="0">
                <a:latin typeface="Gill Sans MT" panose="020B0502020104020203" pitchFamily="34" charset="0"/>
                <a:cs typeface="Adobe Devanagari" pitchFamily="18" charset="0"/>
              </a:rPr>
              <a:t>Grupo 3: </a:t>
            </a:r>
            <a:r>
              <a:rPr lang="es-ES" altLang="es-ES" sz="2600" b="1" dirty="0" smtClean="0">
                <a:latin typeface="Gill Sans MT" panose="020B0502020104020203" pitchFamily="34" charset="0"/>
                <a:cs typeface="Adobe Devanagari" pitchFamily="18" charset="0"/>
              </a:rPr>
              <a:t>900€: </a:t>
            </a:r>
            <a:r>
              <a:rPr lang="es-ES" altLang="es-ES" sz="2600" dirty="0" smtClean="0">
                <a:latin typeface="Gill Sans MT" panose="020B0502020104020203" pitchFamily="34" charset="0"/>
                <a:cs typeface="Adobe Devanagari" pitchFamily="18" charset="0"/>
              </a:rPr>
              <a:t>Antigua República Yugoslava de Macedonia, Bulgaria, Eslovaquia, Estonia, Hungría, Letonia, Lituania, Malta, Polonia, Rumanía </a:t>
            </a:r>
            <a:endParaRPr lang="es-ES" sz="2600" dirty="0">
              <a:latin typeface="Gill Sans MT" panose="020B0502020104020203" pitchFamily="34" charset="0"/>
              <a:cs typeface="Adobe Devanagari" pitchFamily="18" charset="0"/>
            </a:endParaRPr>
          </a:p>
        </p:txBody>
      </p:sp>
      <p:sp>
        <p:nvSpPr>
          <p:cNvPr id="5" name="AutoShape 2" descr="Resultado de imagen de din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din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90" y="5134933"/>
            <a:ext cx="2081396" cy="17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latin typeface="Gill Sans MT" panose="020B0502020104020203" pitchFamily="34" charset="0"/>
                <a:cs typeface="Adobe Devanagari" pitchFamily="18" charset="0"/>
              </a:rPr>
              <a:t>PAGOS CFGS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400" b="1" dirty="0" smtClean="0">
                <a:latin typeface="Gill Sans MT" panose="020B0502020104020203" pitchFamily="34" charset="0"/>
                <a:cs typeface="Adobe Devanagari" pitchFamily="18" charset="0"/>
              </a:rPr>
              <a:t>80</a:t>
            </a:r>
            <a:r>
              <a:rPr lang="es-ES" altLang="es-ES" sz="2400" b="1" dirty="0">
                <a:latin typeface="Gill Sans MT" panose="020B0502020104020203" pitchFamily="34" charset="0"/>
                <a:cs typeface="Adobe Devanagari" pitchFamily="18" charset="0"/>
              </a:rPr>
              <a:t>% </a:t>
            </a:r>
            <a:r>
              <a:rPr lang="es-ES" altLang="es-ES" sz="2400" dirty="0">
                <a:latin typeface="Gill Sans MT" panose="020B0502020104020203" pitchFamily="34" charset="0"/>
                <a:cs typeface="Adobe Devanagari" pitchFamily="18" charset="0"/>
              </a:rPr>
              <a:t>previo a su salida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400" b="1" dirty="0">
                <a:latin typeface="Gill Sans MT" panose="020B0502020104020203" pitchFamily="34" charset="0"/>
                <a:cs typeface="Adobe Devanagari" pitchFamily="18" charset="0"/>
              </a:rPr>
              <a:t>20% </a:t>
            </a:r>
            <a:r>
              <a:rPr lang="es-ES" altLang="es-ES" sz="2400" dirty="0">
                <a:latin typeface="Gill Sans MT" panose="020B0502020104020203" pitchFamily="34" charset="0"/>
                <a:cs typeface="Adobe Devanagari" pitchFamily="18" charset="0"/>
              </a:rPr>
              <a:t>restante a su regreso, a la entrega de la documentación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400" b="1" dirty="0">
                <a:latin typeface="Gill Sans MT" panose="020B0502020104020203" pitchFamily="34" charset="0"/>
                <a:cs typeface="Adobe Devanagari" pitchFamily="18" charset="0"/>
              </a:rPr>
              <a:t>Becario 0</a:t>
            </a:r>
            <a:r>
              <a:rPr lang="es-ES" altLang="es-ES" sz="2400" dirty="0">
                <a:latin typeface="Gill Sans MT" panose="020B0502020104020203" pitchFamily="34" charset="0"/>
                <a:cs typeface="Adobe Devanagari" pitchFamily="18" charset="0"/>
              </a:rPr>
              <a:t>: sin financiación agencia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s-ES" sz="2400" b="1" dirty="0" err="1" smtClean="0">
                <a:latin typeface="Gill Sans MT" panose="020B0502020104020203" pitchFamily="34" charset="0"/>
                <a:cs typeface="Adobe Devanagari" pitchFamily="18" charset="0"/>
              </a:rPr>
              <a:t>Becarios</a:t>
            </a:r>
            <a:r>
              <a:rPr lang="en-GB" altLang="es-ES" sz="2400" b="1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400" b="1" dirty="0" err="1" smtClean="0">
                <a:latin typeface="Gill Sans MT" panose="020B0502020104020203" pitchFamily="34" charset="0"/>
                <a:cs typeface="Adobe Devanagari" pitchFamily="18" charset="0"/>
              </a:rPr>
              <a:t>Gobierno</a:t>
            </a:r>
            <a:r>
              <a:rPr lang="en-GB" altLang="es-ES" sz="2400" b="1" dirty="0" smtClean="0">
                <a:latin typeface="Gill Sans MT" panose="020B0502020104020203" pitchFamily="34" charset="0"/>
                <a:cs typeface="Adobe Devanagari" pitchFamily="18" charset="0"/>
              </a:rPr>
              <a:t> </a:t>
            </a:r>
            <a:r>
              <a:rPr lang="en-GB" altLang="es-ES" sz="2400" b="1" dirty="0">
                <a:latin typeface="Gill Sans MT" panose="020B0502020104020203" pitchFamily="34" charset="0"/>
                <a:cs typeface="Adobe Devanagari" pitchFamily="18" charset="0"/>
              </a:rPr>
              <a:t>Vasco</a:t>
            </a:r>
            <a:r>
              <a:rPr lang="en-GB" altLang="es-ES" sz="2400" dirty="0">
                <a:latin typeface="Gill Sans MT" panose="020B0502020104020203" pitchFamily="34" charset="0"/>
                <a:cs typeface="Adobe Devanagari" pitchFamily="18" charset="0"/>
              </a:rPr>
              <a:t>: </a:t>
            </a:r>
            <a:r>
              <a:rPr lang="es-ES" sz="2400" dirty="0">
                <a:latin typeface="Gill Sans MT" panose="020B0502020104020203" pitchFamily="34" charset="0"/>
                <a:cs typeface="Adobe Devanagari" pitchFamily="18" charset="0"/>
              </a:rPr>
              <a:t>200€ +/mes </a:t>
            </a:r>
            <a:endParaRPr lang="es-ES" sz="2400" dirty="0" smtClean="0">
              <a:latin typeface="Gill Sans MT" panose="020B0502020104020203" pitchFamily="34" charset="0"/>
              <a:cs typeface="Adobe Devanagari" pitchFamily="18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400" b="1" dirty="0" smtClean="0">
                <a:latin typeface="Gill Sans MT" panose="020B0502020104020203" pitchFamily="34" charset="0"/>
                <a:cs typeface="Adobe Devanagari" pitchFamily="18" charset="0"/>
              </a:rPr>
              <a:t>Gobierno Vasco</a:t>
            </a:r>
            <a:r>
              <a:rPr lang="es-ES" altLang="es-ES" sz="2400" dirty="0" smtClean="0">
                <a:latin typeface="Gill Sans MT" panose="020B0502020104020203" pitchFamily="34" charset="0"/>
                <a:cs typeface="Adobe Devanagari" pitchFamily="18" charset="0"/>
              </a:rPr>
              <a:t>: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cantidad aún por determinar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también becario 0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200" dirty="0" smtClean="0">
                <a:latin typeface="Gill Sans MT" panose="020B0502020104020203" pitchFamily="34" charset="0"/>
                <a:cs typeface="Adobe Devanagari" pitchFamily="18" charset="0"/>
              </a:rPr>
              <a:t>a vuestro regreso: noviembre?</a:t>
            </a:r>
            <a:endParaRPr lang="en-GB" altLang="es-ES" sz="2200" dirty="0">
              <a:latin typeface="Gill Sans MT" panose="020B0502020104020203" pitchFamily="34" charset="0"/>
              <a:cs typeface="Adobe Devanagari" pitchFamily="18" charset="0"/>
            </a:endParaRPr>
          </a:p>
          <a:p>
            <a:endParaRPr lang="es-ES" dirty="0">
              <a:latin typeface="Gill Sans MT" panose="020B0502020104020203" pitchFamily="34" charset="0"/>
            </a:endParaRPr>
          </a:p>
        </p:txBody>
      </p:sp>
      <p:pic>
        <p:nvPicPr>
          <p:cNvPr id="5" name="Picture 4" descr="Resultado de imagen de din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92" y="5123503"/>
            <a:ext cx="2081396" cy="17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89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latin typeface="Gill Sans MT" panose="020B0502020104020203" pitchFamily="34" charset="0"/>
                <a:cs typeface="Adobe Devanagari" pitchFamily="18" charset="0"/>
              </a:rPr>
              <a:t>¿POR QUÉ ERAMUS+?</a:t>
            </a:r>
          </a:p>
        </p:txBody>
      </p:sp>
      <p:pic>
        <p:nvPicPr>
          <p:cNvPr id="4" name="3 Imagen" descr="erasmus_u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8123624" cy="403133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71472" y="5500702"/>
            <a:ext cx="81439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s-ES" sz="2800" dirty="0" err="1" smtClean="0">
                <a:latin typeface="Script MT Bold" pitchFamily="66" charset="0"/>
                <a:cs typeface="Tahoma" pitchFamily="34" charset="0"/>
              </a:rPr>
              <a:t>Mejora</a:t>
            </a:r>
            <a:r>
              <a:rPr lang="en-GB" altLang="es-ES" sz="2800" dirty="0" smtClean="0">
                <a:latin typeface="Script MT Bold" pitchFamily="66" charset="0"/>
                <a:cs typeface="Tahoma" pitchFamily="34" charset="0"/>
              </a:rPr>
              <a:t> </a:t>
            </a:r>
            <a:r>
              <a:rPr lang="en-GB" altLang="es-ES" sz="2800" dirty="0" err="1" smtClean="0">
                <a:latin typeface="Script MT Bold" pitchFamily="66" charset="0"/>
                <a:cs typeface="Tahoma" pitchFamily="34" charset="0"/>
              </a:rPr>
              <a:t>tu</a:t>
            </a:r>
            <a:r>
              <a:rPr lang="en-GB" altLang="es-ES" sz="2800" dirty="0" smtClean="0">
                <a:latin typeface="Script MT Bold" pitchFamily="66" charset="0"/>
                <a:cs typeface="Tahoma" pitchFamily="34" charset="0"/>
              </a:rPr>
              <a:t> </a:t>
            </a:r>
            <a:r>
              <a:rPr lang="en-GB" altLang="es-ES" sz="2800" dirty="0" err="1" smtClean="0">
                <a:latin typeface="Script MT Bold" pitchFamily="66" charset="0"/>
                <a:cs typeface="Tahoma" pitchFamily="34" charset="0"/>
              </a:rPr>
              <a:t>autonomía</a:t>
            </a:r>
            <a:r>
              <a:rPr lang="en-GB" altLang="es-ES" sz="2800" dirty="0" smtClean="0">
                <a:latin typeface="Script MT Bold" pitchFamily="66" charset="0"/>
                <a:cs typeface="Tahoma" pitchFamily="34" charset="0"/>
              </a:rPr>
              <a:t> personal</a:t>
            </a:r>
          </a:p>
          <a:p>
            <a:pPr algn="ctr">
              <a:lnSpc>
                <a:spcPct val="150000"/>
              </a:lnSpc>
            </a:pPr>
            <a:endParaRPr lang="en-GB" altLang="es-ES" sz="2400" dirty="0" smtClean="0">
              <a:latin typeface="Script MT Bold" pitchFamily="66" charset="0"/>
              <a:cs typeface="Tahoma" pitchFamily="34" charset="0"/>
            </a:endParaRPr>
          </a:p>
          <a:p>
            <a:endParaRPr lang="en-GB" altLang="es-ES" dirty="0" smtClean="0">
              <a:latin typeface="Tahoma" pitchFamily="34" charset="0"/>
              <a:cs typeface="Tahoma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latin typeface="Gill Sans MT" panose="020B0502020104020203" pitchFamily="34" charset="0"/>
                <a:cs typeface="Adobe Devanagari" pitchFamily="18" charset="0"/>
              </a:rPr>
              <a:t>¿POR QUÉ ERASMUS+?</a:t>
            </a:r>
          </a:p>
        </p:txBody>
      </p:sp>
      <p:pic>
        <p:nvPicPr>
          <p:cNvPr id="5" name="4 Imagen" descr="november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572528" cy="428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>
                <a:latin typeface="Gill Sans MT" panose="020B0502020104020203" pitchFamily="34" charset="0"/>
                <a:cs typeface="Adobe Devanagari" pitchFamily="18" charset="0"/>
              </a:rPr>
              <a:t>¿POR QUÉ ERASMUS+?</a:t>
            </a:r>
          </a:p>
        </p:txBody>
      </p:sp>
      <p:pic>
        <p:nvPicPr>
          <p:cNvPr id="5" name="4 Imagen" descr="19-language-es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572528" cy="428626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85786" y="5572140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ES" sz="2400" dirty="0" smtClean="0">
                <a:latin typeface="Script MT Bold" pitchFamily="66" charset="0"/>
                <a:cs typeface="Tahoma" pitchFamily="34" charset="0"/>
              </a:rPr>
              <a:t>Mejora tu nivel de idioma extranjero: inglés, italiano, alemán...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298</TotalTime>
  <Words>521</Words>
  <Application>Microsoft Office PowerPoint</Application>
  <PresentationFormat>Presentación en pantalla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Batang</vt:lpstr>
      <vt:lpstr>Adobe Devanagari</vt:lpstr>
      <vt:lpstr>Arial</vt:lpstr>
      <vt:lpstr>Calibri</vt:lpstr>
      <vt:lpstr>Corbel</vt:lpstr>
      <vt:lpstr>Gill Sans MT</vt:lpstr>
      <vt:lpstr>Script MT Bold</vt:lpstr>
      <vt:lpstr>Tahoma</vt:lpstr>
      <vt:lpstr>Wingdings</vt:lpstr>
      <vt:lpstr>Wingdings 3</vt:lpstr>
      <vt:lpstr>Tema de Office</vt:lpstr>
      <vt:lpstr>Profundidad</vt:lpstr>
      <vt:lpstr>Presentación de PowerPoint</vt:lpstr>
      <vt:lpstr>OBJETIVOS</vt:lpstr>
      <vt:lpstr>¿EN QUÉ CONSISTEN?</vt:lpstr>
      <vt:lpstr>POSIBLES DESTINOS</vt:lpstr>
      <vt:lpstr>AYUDAS FINANCIERAS CFGS</vt:lpstr>
      <vt:lpstr>PAGOS CFGS</vt:lpstr>
      <vt:lpstr>¿POR QUÉ ERAMUS+?</vt:lpstr>
      <vt:lpstr>¿POR QUÉ ERASMUS+?</vt:lpstr>
      <vt:lpstr>¿POR QUÉ ERASMUS+?</vt:lpstr>
      <vt:lpstr>¿POR QUÉ ERASMUS+?</vt:lpstr>
      <vt:lpstr>INCONVENIENTES</vt:lpstr>
      <vt:lpstr>COMPROMISOS</vt:lpstr>
      <vt:lpstr>SI ME INTERESA, ¿QUÉ HAGO?</vt:lpstr>
      <vt:lpstr>DUDAS?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ikaslea</dc:creator>
  <cp:lastModifiedBy>Mercedes Isusi Hernaiz</cp:lastModifiedBy>
  <cp:revision>41</cp:revision>
  <dcterms:created xsi:type="dcterms:W3CDTF">2018-09-07T10:38:25Z</dcterms:created>
  <dcterms:modified xsi:type="dcterms:W3CDTF">2018-10-17T16:37:19Z</dcterms:modified>
</cp:coreProperties>
</file>